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75" r:id="rId7"/>
    <p:sldId id="276" r:id="rId8"/>
    <p:sldId id="274" r:id="rId9"/>
    <p:sldId id="277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9" autoAdjust="0"/>
    <p:restoredTop sz="94663"/>
  </p:normalViewPr>
  <p:slideViewPr>
    <p:cSldViewPr snapToGrid="0">
      <p:cViewPr varScale="1">
        <p:scale>
          <a:sx n="103" d="100"/>
          <a:sy n="103" d="100"/>
        </p:scale>
        <p:origin x="107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42591-761B-452D-8113-C6A9308764E7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CDA64-3D63-47DA-B5D6-7E13E80E21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2875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CDA64-3D63-47DA-B5D6-7E13E80E21F1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0392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CDA64-3D63-47DA-B5D6-7E13E80E21F1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418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BFF0C-1964-CEC2-3463-BFB242D71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2A566A-9E2A-8AB2-FE06-EBBB36B0A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87615-AB34-35CF-AFEC-912B225BE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CCB15-8907-3230-2992-E795DF0A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F3E09-7A2A-5CAE-EFD5-F1A760724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383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2E509-3642-2394-BEC1-38EA69FAB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B488F-17F5-159F-8BE9-6C775C4A4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83F3A-0AEE-0F8D-D89F-C6DA2EBA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56250-CE77-0F3F-6B33-2DDC845D9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F98B2-7ADE-3335-E664-FE808259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6344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E1D5-706F-E023-A4A3-751199E79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DE016-FF28-A3C6-92A1-C8571873E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27B10-04E0-3833-8E5E-88333C4C8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4E7D9-8157-E75C-A595-D0999BD3F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57870-4C39-C6B7-9B7B-078F8630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0445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D3F0A-6D74-8CE6-CC00-7A4753F41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B95A8-98EC-48B0-B6D7-0C44653E1E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28ACE-DF4B-4B7B-3064-5111086B9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38C8B-7B72-D288-74B7-B72064FF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93517-4D83-29BD-71BF-75299B9BC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786D88-9B97-15E6-1EF0-EEE60843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8726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5F754-A10E-1CAA-747F-E65CBE2F8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13DDA-C3DA-307D-3CB4-388696BC2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E9679-D858-DC07-5614-BEF58C0825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A597AC-D64D-B717-9974-0BAC28D94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C9F80C-B85D-5BAD-094C-6FBAC7ED52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063C05-F451-97A1-8D09-B129DAF93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C34E66-4F47-63F8-6E00-DBBAB402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9C4733-254F-CC3A-561C-699AF8749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9590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6B6B9-CE91-3F40-BC29-D95E32972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1C9C2B-27A2-52A8-30C2-603CF0B40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F538E7-8324-54A9-3133-69765D122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3F189-6BA6-0D0D-4E05-38FC3640B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0268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49D3ED-E43B-7915-ECEC-C441D450D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EED6B7-5A03-CC19-EF54-8F788AC94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D6E1C-3D3B-BB7F-9222-359518072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25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7D756-9D86-C9A0-D6D0-B344DF78D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68072-C567-F0B8-B77E-2233EE903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0B696-F325-45FA-D9AA-DD52312F9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120E6-0F67-437E-9983-F6554A5DD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DAB25-6C62-4740-6FCA-A9935C27D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DCEE-1D00-52D2-DDFC-11FACDE3D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2746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6DFF4-5F74-55D0-A885-AF945C8C2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ACE99C-9E43-C037-D280-D6520EB4D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68CA3-4888-047C-0377-09D1D7D15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D7646-CE3D-B604-B895-BD5FF2155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89496-5424-A3CB-43ED-F0E47C25E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135E3D-DD8C-CA16-4406-1D804023C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382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57DD5-222A-77E8-17A2-1D1812E03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ED1A3F-186F-050F-F8A4-D6FD8AC89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8CE66-4C76-BE6A-5874-D89029EC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2A33E-34E0-580E-089E-10D69B4D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094E6-2E48-6CCB-111D-4B3DB42E1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816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654691-34F8-E0B7-FB2A-2A820C4CB6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FFBEE-0D67-BD40-6D62-CF95E39A4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AF5BD-A343-966E-A574-6E05789C2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60518-618F-EAC8-B7FA-0E4C00687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DCB07-13A3-8E94-D911-0974FF547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692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36678D-02B9-8BC7-CABD-EB0FF08BD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2C20D-7697-E326-50C6-F294BD0BE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31319-4B95-A32F-EADB-371DD098F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00CF2-E28B-4FBB-BB13-6337CBF08AE5}" type="datetimeFigureOut">
              <a:rPr lang="en-IN" smtClean="0"/>
              <a:t>22/09/25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2C3EF-7506-5B94-1C9C-723123A74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C4413-733C-949D-16A4-0B97FA8A7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89339-36DB-4B5F-896C-9A116FD9C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437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dove in the sky&#10;&#10;AI-generated content may be incorrect.">
            <a:extLst>
              <a:ext uri="{FF2B5EF4-FFF2-40B4-BE49-F238E27FC236}">
                <a16:creationId xmlns:a16="http://schemas.microsoft.com/office/drawing/2014/main" id="{496A20CE-43DE-B0DF-BEA0-4FA7D7D6C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0FF40A0-496C-9523-84D3-7A85F15E9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2790" y="6094772"/>
            <a:ext cx="5771536" cy="548148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IN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nton" pitchFamily="2" charset="77"/>
                <a:ea typeface="HanziPen TC" panose="03000300000000000000" pitchFamily="66" charset="-120"/>
              </a:rPr>
              <a:t>A.JOHN [MISSIONARY]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BE13E-FC45-4307-3815-FE55FA0F5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293" y="445330"/>
            <a:ext cx="9144793" cy="548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CBC747-BFE1-D965-966F-FDC807A2F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135" y="563317"/>
            <a:ext cx="9150889" cy="5486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ED71EB-6EA2-CA2E-F8CB-8A7FDD9BEFC9}"/>
              </a:ext>
            </a:extLst>
          </p:cNvPr>
          <p:cNvSpPr txBox="1"/>
          <p:nvPr/>
        </p:nvSpPr>
        <p:spPr>
          <a:xfrm>
            <a:off x="2430033" y="266574"/>
            <a:ext cx="733193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5000" b="1" dirty="0">
                <a:ln>
                  <a:solidFill>
                    <a:schemeClr val="tx1"/>
                  </a:solidFill>
                </a:ln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sz="5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पवित्र आत्मा की आवश्यकता</a:t>
            </a:r>
            <a:endParaRPr lang="hi-IN" sz="5000" dirty="0">
              <a:ln>
                <a:solidFill>
                  <a:schemeClr val="tx1"/>
                </a:solidFill>
              </a:ln>
              <a:solidFill>
                <a:schemeClr val="accent4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endParaRPr lang="en-IN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62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38071-0746-6EBB-7CCE-34D8F749F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480"/>
            <a:ext cx="10515600" cy="89473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                             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अनुग्रह</a:t>
            </a:r>
            <a:r>
              <a:rPr lang="en-US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उद्धार </a:t>
            </a:r>
            <a:br>
              <a:rPr lang="hi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2CC40-5024-DF48-760F-010A499E6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49" y="1248697"/>
            <a:ext cx="11729884" cy="5391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इफिसियों 2:1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</a:t>
            </a:r>
            <a:r>
              <a:rPr lang="hi-IN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उस ने तुम्हें भी जिलाया,जो अपने अपराधों और पापों के कारण मरे हुए</a:t>
            </a:r>
            <a:r>
              <a:rPr lang="en-US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थे।</a:t>
            </a:r>
            <a:endParaRPr lang="en-US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endParaRPr lang="en-US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                                                     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संसार की रीति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</a:t>
            </a: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         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आत्मा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---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प्राण 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---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शरीर 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[मृत]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             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शरीर की लालसा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4</a:t>
            </a:r>
            <a:r>
              <a:rPr lang="en-US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परन्तु परमेश्वर ने जो दया का धनी है; अपने उस बड़े प्रेम के कारण, जिस से उस ने </a:t>
            </a:r>
            <a:endParaRPr lang="en-US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</a:t>
            </a:r>
            <a:r>
              <a:rPr lang="hi-IN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 से प्रेम किया।</a:t>
            </a:r>
            <a:endParaRPr lang="en-US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5</a:t>
            </a:r>
            <a:r>
              <a:rPr lang="en-US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जब हम अपराधों के कारण मरे हुए थे, तो हमें मसीह के साथ जिलाया; </a:t>
            </a:r>
            <a:endParaRPr lang="en-US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</a:t>
            </a:r>
            <a:r>
              <a:rPr lang="hi-IN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(अनुग्रह ही से तुम्हारा उद्धार हुआ है।)</a:t>
            </a:r>
            <a:endParaRPr lang="en-US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endParaRPr lang="en-IN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25920F8D-DD44-6D97-93B4-D2580BA01541}"/>
              </a:ext>
            </a:extLst>
          </p:cNvPr>
          <p:cNvSpPr/>
          <p:nvPr/>
        </p:nvSpPr>
        <p:spPr>
          <a:xfrm>
            <a:off x="7098892" y="3297492"/>
            <a:ext cx="1270570" cy="3255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C6F7CC2-EC6D-5F2D-A23D-284694DA6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46696">
            <a:off x="7042714" y="2922715"/>
            <a:ext cx="1386692" cy="29877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23B3335-A2BB-E514-D6AC-4C81A4750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72774">
            <a:off x="7079527" y="3432371"/>
            <a:ext cx="1309299" cy="87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7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FDE64-1812-1516-DA84-B307B2CAE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61" y="550606"/>
            <a:ext cx="11484078" cy="5899356"/>
          </a:xfrm>
        </p:spPr>
        <p:txBody>
          <a:bodyPr/>
          <a:lstStyle/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रोमियो 7:15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15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जो मैं करता हूं, उस को नहीं जानता, क्योंकि जो मैं चाहता हूं, वह नहीं 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 करता, परन्तु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जिस से मुझे घृणा आती है, वही करता हूं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19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क्योंकि जिस अच्छे काम की मैं इच्छा करता हूं, वह तो नहीं करता, परन्तु 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जिस बुराई की इच्छा नहीं करता वही किया करता हूं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24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मैं कैसा अभागा मनुष्य हूं! मुझे इस मृत्यु की देह से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कौन छुड़ाएगा? </a:t>
            </a:r>
            <a:endParaRPr lang="en-IN" b="1" dirty="0">
              <a:solidFill>
                <a:srgbClr val="FF00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561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A person with his arms out&#10;&#10;AI-generated content may be incorrect.">
            <a:extLst>
              <a:ext uri="{FF2B5EF4-FFF2-40B4-BE49-F238E27FC236}">
                <a16:creationId xmlns:a16="http://schemas.microsoft.com/office/drawing/2014/main" id="{B0537485-EDF8-C86C-5109-D6916B0C4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9D838C-5FF3-5DB0-6600-B760547B09B4}"/>
              </a:ext>
            </a:extLst>
          </p:cNvPr>
          <p:cNvSpPr txBox="1"/>
          <p:nvPr/>
        </p:nvSpPr>
        <p:spPr>
          <a:xfrm>
            <a:off x="8774072" y="2120581"/>
            <a:ext cx="36699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संसार</a:t>
            </a:r>
            <a:r>
              <a:rPr lang="en-US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, </a:t>
            </a:r>
            <a:r>
              <a:rPr lang="hi-IN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endParaRPr lang="en-US" sz="3200" b="1" dirty="0">
              <a:solidFill>
                <a:srgbClr val="FFFF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r>
              <a:rPr lang="en-US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</a:t>
            </a:r>
            <a:r>
              <a:rPr lang="hi-IN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शरीर</a:t>
            </a:r>
            <a:endParaRPr lang="en-IN" sz="3200" b="1" dirty="0">
              <a:solidFill>
                <a:srgbClr val="FFFF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39AB3B-C1BB-ABB3-970F-91BBD1B4604D}"/>
              </a:ext>
            </a:extLst>
          </p:cNvPr>
          <p:cNvSpPr txBox="1"/>
          <p:nvPr/>
        </p:nvSpPr>
        <p:spPr>
          <a:xfrm>
            <a:off x="1582949" y="2366803"/>
            <a:ext cx="1216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आत्मा</a:t>
            </a:r>
            <a:r>
              <a:rPr lang="hi-IN" sz="3200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endParaRPr lang="en-IN" sz="3200" b="1" dirty="0">
              <a:solidFill>
                <a:srgbClr val="00B05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825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13564-2AAF-AF28-C093-38E159EFC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9" y="245806"/>
            <a:ext cx="11651226" cy="648929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रोमियो 8:2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क्योंकि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जीवन की आत्मा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 व्यवस्था ने मसीह यीशु में मुझे पाप की, 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मृत्यु की व्यवस्था से स्वतंत्र कर दिया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 14:16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मैं पिता से बिनती करूंगा, और वह तुम्हें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एक और सहायक देगा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 सर्वदा तुम्हारे साथ रहे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रोमियो 8:26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इसी रीति से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आत्मा भी हमारी दुर्बलता में सहायता करता है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क्योंकि 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 नहीं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जानते, कि प्रार्थना किस रीति से करना चाहिए; परन्तु आत्मा 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आप ही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ऐसी आहें भर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भरकर जो बयान से बाहर है, 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 लिये बिनती करता है।</a:t>
            </a:r>
            <a:endParaRPr lang="en-IN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526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530BDE-FC04-D39F-A373-81CF5C1A7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07" y="2090645"/>
            <a:ext cx="5657469" cy="233691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1.वह </a:t>
            </a:r>
            <a:r>
              <a:rPr lang="en-US" sz="45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5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सिखाएगा</a:t>
            </a:r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5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स्मरण</a:t>
            </a:r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5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कराएगा</a:t>
            </a:r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5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5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चलाएगा</a:t>
            </a:r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sz="45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standing on a road looking up at a white dove&#10;&#10;AI-generated content may be incorrect.">
            <a:extLst>
              <a:ext uri="{FF2B5EF4-FFF2-40B4-BE49-F238E27FC236}">
                <a16:creationId xmlns:a16="http://schemas.microsoft.com/office/drawing/2014/main" id="{8345BE32-BFEA-D1F0-E289-818DD2E5F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3" r="2112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9972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41616B-F123-D296-C8D2-3FC334590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226FDB-1BC3-C110-3CC8-CBD9D7E0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06" y="3537868"/>
            <a:ext cx="4609071" cy="1779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सिखाएगा</a:t>
            </a:r>
            <a:br>
              <a:rPr lang="en-US" sz="5000" b="1" dirty="0"/>
            </a:br>
            <a:br>
              <a:rPr lang="en-US" sz="5000" b="1" dirty="0"/>
            </a:br>
            <a:endParaRPr lang="en-US" sz="2000" b="1" dirty="0"/>
          </a:p>
        </p:txBody>
      </p:sp>
      <p:sp>
        <p:nvSpPr>
          <p:cNvPr id="5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showing a poster to a child sitting on a stump&#10;&#10;AI-generated content may be incorrect.">
            <a:extLst>
              <a:ext uri="{FF2B5EF4-FFF2-40B4-BE49-F238E27FC236}">
                <a16:creationId xmlns:a16="http://schemas.microsoft.com/office/drawing/2014/main" id="{77B486C9-5649-36CE-3CAE-27201636B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2" r="35448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A55712-8E7A-71B5-897F-A28C9EA84A58}"/>
              </a:ext>
            </a:extLst>
          </p:cNvPr>
          <p:cNvSpPr txBox="1"/>
          <p:nvPr/>
        </p:nvSpPr>
        <p:spPr>
          <a:xfrm>
            <a:off x="787744" y="3735853"/>
            <a:ext cx="609805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4800" b="1" dirty="0"/>
            </a:br>
            <a:r>
              <a:rPr lang="en-US" sz="3000" b="1" dirty="0" err="1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</a:t>
            </a:r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14:26</a:t>
            </a:r>
            <a:endParaRPr lang="en-US" sz="3000" dirty="0">
              <a:solidFill>
                <a:schemeClr val="accent1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46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FC1A06-090A-9557-9E6B-30260019D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B7DD63-B72F-3181-999C-152DF5CE7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4200" b="1"/>
            </a:br>
            <a:br>
              <a:rPr lang="en-US" sz="4200" b="1"/>
            </a:br>
            <a:endParaRPr lang="en-US" sz="4200" b="1"/>
          </a:p>
        </p:txBody>
      </p:sp>
      <p:sp>
        <p:nvSpPr>
          <p:cNvPr id="5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7B58A5-8823-A552-4E13-90F72F4CD943}"/>
              </a:ext>
            </a:extLst>
          </p:cNvPr>
          <p:cNvSpPr txBox="1"/>
          <p:nvPr/>
        </p:nvSpPr>
        <p:spPr>
          <a:xfrm>
            <a:off x="534057" y="1872708"/>
            <a:ext cx="4243589" cy="1123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स्मरण</a:t>
            </a:r>
            <a:r>
              <a:rPr lang="en-US" sz="4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कराएगा</a:t>
            </a:r>
            <a:endParaRPr lang="en-US" sz="4800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pic>
        <p:nvPicPr>
          <p:cNvPr id="4" name="Picture 3" descr="A group of men sitting under a tree with a dove flying above them&#10;&#10;AI-generated content may be incorrect.">
            <a:extLst>
              <a:ext uri="{FF2B5EF4-FFF2-40B4-BE49-F238E27FC236}">
                <a16:creationId xmlns:a16="http://schemas.microsoft.com/office/drawing/2014/main" id="{467CD407-74F1-4637-A94C-52E2F69E4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5" r="21915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4551B4-A05C-B838-DD09-8EDDB067DBDA}"/>
              </a:ext>
            </a:extLst>
          </p:cNvPr>
          <p:cNvSpPr txBox="1"/>
          <p:nvPr/>
        </p:nvSpPr>
        <p:spPr>
          <a:xfrm>
            <a:off x="532532" y="2793449"/>
            <a:ext cx="231623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000" b="1" dirty="0" err="1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</a:t>
            </a:r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14:26 </a:t>
            </a:r>
            <a:endParaRPr lang="en-US" sz="3000" dirty="0">
              <a:solidFill>
                <a:schemeClr val="accent1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974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A6F9B-CC64-39D4-4099-62C97760D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50DF70-693E-2EF9-7326-327A35C98093}"/>
              </a:ext>
            </a:extLst>
          </p:cNvPr>
          <p:cNvSpPr txBox="1"/>
          <p:nvPr/>
        </p:nvSpPr>
        <p:spPr>
          <a:xfrm>
            <a:off x="1140922" y="4153789"/>
            <a:ext cx="4485503" cy="17052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i-IN" sz="3000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यहेजकेल 36:27</a:t>
            </a:r>
            <a:endParaRPr lang="en-US" sz="3000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dirty="0">
              <a:latin typeface="+mj-lt"/>
              <a:ea typeface="+mj-ea"/>
              <a:cs typeface="+mj-cs"/>
            </a:endParaRPr>
          </a:p>
        </p:txBody>
      </p:sp>
      <p:sp>
        <p:nvSpPr>
          <p:cNvPr id="7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walking on a dirt road with a bird flying in the sky&#10;&#10;AI-generated content may be incorrect.">
            <a:extLst>
              <a:ext uri="{FF2B5EF4-FFF2-40B4-BE49-F238E27FC236}">
                <a16:creationId xmlns:a16="http://schemas.microsoft.com/office/drawing/2014/main" id="{72339B2E-CD97-3790-0E86-10D49B953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0" r="21570"/>
          <a:stretch>
            <a:fillRect/>
          </a:stretch>
        </p:blipFill>
        <p:spPr>
          <a:xfrm>
            <a:off x="5255396" y="10"/>
            <a:ext cx="6935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5A6B19-FE13-5A80-5D29-7284ED749F2E}"/>
              </a:ext>
            </a:extLst>
          </p:cNvPr>
          <p:cNvSpPr txBox="1"/>
          <p:nvPr/>
        </p:nvSpPr>
        <p:spPr>
          <a:xfrm>
            <a:off x="519309" y="2941083"/>
            <a:ext cx="42167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वचन के अनुसार</a:t>
            </a:r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</a:p>
          <a:p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</a:t>
            </a:r>
            <a:r>
              <a:rPr lang="en-US" sz="45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चलाएगा</a:t>
            </a:r>
            <a:r>
              <a:rPr lang="en-US" sz="45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2117938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358D5-6E0C-61F0-0065-05026645B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31" y="167149"/>
            <a:ext cx="11611897" cy="65581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 14:26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परन्तु सहायक अर्थात पवित्र आत्मा जिसे पिता मेरे नाम से भेजेगा,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 तुम्हें सब</a:t>
            </a:r>
            <a:r>
              <a:rPr lang="en-US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बातें सिखाएगा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और जो कुछ मैं ने तुम से कहा है, 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 सब तुम्हें स्मरण कराएगा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 तीमुथियुस 3:16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हर एक पवित्रशास्त्र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परमेश्वर की प्रेरणा से रचा गया है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उपदेश, 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समझाने, और सुधारने, और धर्म की शिक्षा के लिये लाभदायक है।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यशायाह 30:21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जब कभी तुम दाहिनी वा बाईं ओर मुड़ने लगो,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तब तुम्हारे पीछे से </a:t>
            </a:r>
            <a:endParaRPr lang="en-US" b="1" dirty="0">
              <a:solidFill>
                <a:srgbClr val="FF00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 वचन तुम्हारे कानों में पड़ेगा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मार्ग यही है, इसी पर चलो।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यहेजकेल 36:27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मैं अपना आत्मा तुम्हारे भीतर देकर ऐसा करूंगा कि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 मेरी</a:t>
            </a:r>
            <a:endParaRPr lang="en-US" b="1" dirty="0">
              <a:solidFill>
                <a:srgbClr val="FF00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विधियों पर</a:t>
            </a:r>
            <a:r>
              <a:rPr lang="en-US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चलोगे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मेरे नियमों को मान कर उनके अनुसार करोगे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IN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257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D0A061-4453-C837-2A9A-03BF41E7E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2965620"/>
            <a:ext cx="5165124" cy="24886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2.वह </a:t>
            </a:r>
            <a:r>
              <a:rPr lang="en-US" sz="37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sz="37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7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पवित्र</a:t>
            </a:r>
            <a:r>
              <a:rPr lang="en-US" sz="37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7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जीवन</a:t>
            </a:r>
            <a:r>
              <a:rPr lang="en-US" sz="37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</a:t>
            </a:r>
            <a:r>
              <a:rPr lang="en-US" sz="37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जीने</a:t>
            </a:r>
            <a:r>
              <a:rPr lang="en-US" sz="37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7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37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7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सामर्थ</a:t>
            </a:r>
            <a:r>
              <a:rPr lang="en-US" sz="37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7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देता</a:t>
            </a:r>
            <a:r>
              <a:rPr lang="en-US" sz="37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7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37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br>
              <a:rPr lang="en-US" sz="37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br>
              <a:rPr lang="en-US" sz="38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endParaRPr lang="en-US" sz="3800" b="1" dirty="0">
              <a:solidFill>
                <a:schemeClr val="accent1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kneeling in front of a light&#10;&#10;AI-generated content may be incorrect.">
            <a:extLst>
              <a:ext uri="{FF2B5EF4-FFF2-40B4-BE49-F238E27FC236}">
                <a16:creationId xmlns:a16="http://schemas.microsoft.com/office/drawing/2014/main" id="{1E6D8182-9521-3FA4-3373-59B8930FC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r="25930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937B2B-F369-DF13-89D1-0EC787E26313}"/>
              </a:ext>
            </a:extLst>
          </p:cNvPr>
          <p:cNvSpPr txBox="1"/>
          <p:nvPr/>
        </p:nvSpPr>
        <p:spPr>
          <a:xfrm>
            <a:off x="1017345" y="4575421"/>
            <a:ext cx="34747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(</a:t>
            </a:r>
            <a:r>
              <a:rPr lang="en-US" sz="3000" b="1" dirty="0" err="1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प्रेरितों</a:t>
            </a:r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000" b="1" dirty="0" err="1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000" b="1" dirty="0" err="1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काम</a:t>
            </a:r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1:8)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51079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0C4F6-6784-6E4B-70BE-796EB8BA0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967" y="186814"/>
            <a:ext cx="11621729" cy="6479458"/>
          </a:xfrm>
        </p:spPr>
        <p:txBody>
          <a:bodyPr/>
          <a:lstStyle/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प्रेरितों के काम 1:8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परन्तु जब पवित्र आत्मा तुम पर आएगा तब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 सामर्थ पाओगे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और यरूशलेम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और सारे यहूदिया और सामरिया में, और पृथ्वी की छोर तक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मेरे गवाह होगे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रोमियो 8:13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क्योंकि यदि तुम शरीर के अनुसार दिन काटोगे, तो मरोगे, यदि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आत्मा</a:t>
            </a:r>
            <a:endParaRPr lang="en-US" b="1" dirty="0">
              <a:solidFill>
                <a:srgbClr val="FF00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से देह की क्रीयाओं को मारोगे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तो जीवित रहोगे।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पवित्र आत्मा ही चेलों के जीवन को बदल दिया।</a:t>
            </a:r>
            <a:endParaRPr lang="en-US" b="1" dirty="0">
              <a:solidFill>
                <a:srgbClr val="00B05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अविश्वास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(मरकुस 16:14/प्रेरितों 3:6),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भय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(प्रेरितों 2:23,36,4:13/मरकुस 14:50),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साहस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क्रोध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(लूका 9:54)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प्रेम का शिष्यत्व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घमंड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(लूका 22:24/प्रेरितों 3:12-16)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विनम्रता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ईर्ष्या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(मरकुस 10:41/2 पतरस 3:15)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प्रशंसा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IN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913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E4A9FD-9997-E129-1047-2F1CE6752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25" y="3429000"/>
            <a:ext cx="5424615" cy="14545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3.आत्मा </a:t>
            </a:r>
            <a:r>
              <a:rPr lang="hi-IN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फल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लाता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br>
              <a:rPr lang="en-US" sz="40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endParaRPr lang="en-US" sz="4000" b="1" dirty="0">
              <a:solidFill>
                <a:schemeClr val="accent1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tree with bright lights and a person standing in the middle&#10;&#10;AI-generated content may be incorrect.">
            <a:extLst>
              <a:ext uri="{FF2B5EF4-FFF2-40B4-BE49-F238E27FC236}">
                <a16:creationId xmlns:a16="http://schemas.microsoft.com/office/drawing/2014/main" id="{6C495EE5-691F-3202-9D86-31A3016B2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3" r="2531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2182A9-2836-4B1F-8D97-2CCBACD90E5F}"/>
              </a:ext>
            </a:extLst>
          </p:cNvPr>
          <p:cNvSpPr txBox="1"/>
          <p:nvPr/>
        </p:nvSpPr>
        <p:spPr>
          <a:xfrm>
            <a:off x="963627" y="4603677"/>
            <a:ext cx="3474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(</a:t>
            </a:r>
            <a:r>
              <a:rPr lang="en-US" sz="3000" b="1" dirty="0" err="1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गलातियों</a:t>
            </a:r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5:22,23)</a:t>
            </a:r>
            <a:b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054775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D3BD1-DB79-C37B-5F5D-7C16E54CA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1" y="196646"/>
            <a:ext cx="11749548" cy="64057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गलातियों 5:</a:t>
            </a:r>
            <a:r>
              <a:rPr lang="en-US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22,</a:t>
            </a: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23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22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आत्मा का फल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प्रेम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आनन्द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मेल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धीरज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23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कृपा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भलाई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नम्रता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और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संयम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हैं; ऐसे ऐसे कामों के विरोध में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कोई भी व्यवस्था नहीं।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रोमियो 5:5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आशा से लज्ज़ा नहीं होती, क्योंकि पवित्र आत्मा जो हमें दिया गया है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उसके</a:t>
            </a:r>
            <a:r>
              <a:rPr lang="en-US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द्वारा परमेश्वर का प्रेम हमारे मन में डाला गया है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कुलुस्सियों 1:11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 उस की महिमा की शक्ति के अनुसार सब प्रकार की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सामर्थ से</a:t>
            </a:r>
            <a:endParaRPr lang="en-US" b="1" dirty="0">
              <a:solidFill>
                <a:srgbClr val="FF00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बलवन्त होते जाओ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यहां तक कि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आनन्द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के साथ हर प्रकार से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धीरज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और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सहनशीलता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दिखा सको।</a:t>
            </a:r>
            <a:endParaRPr lang="en-IN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574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7B89E-2181-5137-B8FE-455DE0635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60" y="3121867"/>
            <a:ext cx="8617786" cy="178777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4.वह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तरह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b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बदलता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b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endParaRPr lang="en-US" sz="3800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kneeling in front of a person in a light&#10;&#10;AI-generated content may be incorrect.">
            <a:extLst>
              <a:ext uri="{FF2B5EF4-FFF2-40B4-BE49-F238E27FC236}">
                <a16:creationId xmlns:a16="http://schemas.microsoft.com/office/drawing/2014/main" id="{C1037478-250E-8F3C-7CB2-6D8A33432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6" r="22374"/>
          <a:stretch>
            <a:fillRect/>
          </a:stretch>
        </p:blipFill>
        <p:spPr>
          <a:xfrm>
            <a:off x="5310177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D75ED4-74F5-EC22-17F5-2319D373AE5F}"/>
              </a:ext>
            </a:extLst>
          </p:cNvPr>
          <p:cNvSpPr txBox="1"/>
          <p:nvPr/>
        </p:nvSpPr>
        <p:spPr>
          <a:xfrm>
            <a:off x="197708" y="4534563"/>
            <a:ext cx="55976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 err="1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रोमियो</a:t>
            </a:r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8:29, 2 </a:t>
            </a:r>
            <a:r>
              <a:rPr lang="en-US" sz="3000" b="1" dirty="0" err="1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कुरिन्थियों</a:t>
            </a:r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3:18</a:t>
            </a:r>
            <a:br>
              <a:rPr lang="en-US" sz="30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endParaRPr lang="en-US" sz="3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225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3301E-5862-0DA7-125E-6D2EFE5ED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06" y="226142"/>
            <a:ext cx="11710220" cy="6440129"/>
          </a:xfrm>
        </p:spPr>
        <p:txBody>
          <a:bodyPr/>
          <a:lstStyle/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रोमियो 8:29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क्योंकि जिन्हें उस ने पहिले से जान लिया है उन्हें पहिले से ठहराया भी है कि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उसके पुत्र के स्वरूप में हों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ताकि वह बहुत भाइयों में पहिलौठा ठहरे।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 कुरिन्थियों 3:18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परन्तु जब हम सब के उघाड़े चेहरे से प्रभु का प्रताप इस प्रकार प्रगट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होता है, जिस प्रकार दर्पण में, तो प्रभु के द्वारा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 आत्मा है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 उसी तेजस्वी रूप</a:t>
            </a:r>
            <a:endParaRPr lang="en-US" b="1" dirty="0">
              <a:solidFill>
                <a:srgbClr val="FF00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में अंश अंश कर के बदलते जाते हैं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॥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लूका 1:34,35</a:t>
            </a:r>
            <a:endParaRPr lang="en-US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34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मरियम ने स्वर्गदूत से कहा,"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 कैसे होगा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।मैं तो पुरुष को जानती ही</a:t>
            </a:r>
            <a:r>
              <a:rPr lang="en-US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नहीं।" 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35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स्वर्गदूत ने उसको उत्तर दिया, "</a:t>
            </a:r>
            <a:r>
              <a:rPr lang="hi-IN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पवित्र आत्मा तुझ पर उतरेगा</a:t>
            </a: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और परमप्रधान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की सामर्थ्य तुझ पर छाया करेगी; इसलिये वह पवित्र जो उत्पन्न होनेवाला है,</a:t>
            </a:r>
            <a:endParaRPr lang="en-US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परमेश्वर का पुत्र कहलाएगा।</a:t>
            </a:r>
            <a:endParaRPr lang="en-IN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306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023DF-AD73-97E1-8AE9-9B74253D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763" y="1789258"/>
            <a:ext cx="8007178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5.वह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आत्मा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b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वरदान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देता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800" b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38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br>
              <a:rPr lang="en-US" sz="40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br>
              <a:rPr lang="en-US" sz="4200" b="1" dirty="0"/>
            </a:br>
            <a:endParaRPr lang="en-US" sz="4200" b="1" dirty="0"/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erson in robe standing next to another person in front of water&#10;&#10;AI-generated content may be incorrect.">
            <a:extLst>
              <a:ext uri="{FF2B5EF4-FFF2-40B4-BE49-F238E27FC236}">
                <a16:creationId xmlns:a16="http://schemas.microsoft.com/office/drawing/2014/main" id="{CB4E8F7F-2105-594E-C46D-4DD13433D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5" r="31745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B2D777-B39E-F4E1-DC4A-82AA0D9264CC}"/>
              </a:ext>
            </a:extLst>
          </p:cNvPr>
          <p:cNvSpPr txBox="1"/>
          <p:nvPr/>
        </p:nvSpPr>
        <p:spPr>
          <a:xfrm>
            <a:off x="890338" y="4616754"/>
            <a:ext cx="60980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 </a:t>
            </a:r>
            <a:r>
              <a:rPr lang="en-US" sz="3000" b="1" dirty="0" err="1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कुरिन्थियों</a:t>
            </a:r>
            <a:r>
              <a:rPr lang="en-US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12:8-11 </a:t>
            </a:r>
          </a:p>
          <a:p>
            <a:r>
              <a:rPr lang="hi-IN" sz="3000" b="1" dirty="0">
                <a:solidFill>
                  <a:schemeClr val="accent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 राजा 2:9</a:t>
            </a:r>
            <a:br>
              <a:rPr lang="hi-IN" sz="3000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320397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3464B-49F6-93F9-B907-2CEE52248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32" y="216310"/>
            <a:ext cx="11572568" cy="6430296"/>
          </a:xfrm>
        </p:spPr>
        <p:txBody>
          <a:bodyPr/>
          <a:lstStyle/>
          <a:p>
            <a:pPr marL="0" indent="0">
              <a:buNone/>
            </a:pPr>
            <a:r>
              <a:rPr lang="hi-IN" sz="2600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 कुरिन्थियों 12:8-11</a:t>
            </a:r>
            <a:endParaRPr lang="en-US" sz="2600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    </a:t>
            </a:r>
            <a:r>
              <a:rPr lang="hi-IN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क्योंकि एक को </a:t>
            </a:r>
            <a:r>
              <a:rPr lang="hi-IN" sz="26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आत्मा के द्वारा </a:t>
            </a:r>
            <a:r>
              <a:rPr lang="hi-IN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बुद्धि की बातें दी जाती हैं;</a:t>
            </a:r>
            <a:endParaRPr lang="en-US" sz="2600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और दूसरे को </a:t>
            </a:r>
            <a:r>
              <a:rPr lang="hi-IN" sz="26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उसी आत्मा के अनुसार </a:t>
            </a:r>
            <a:r>
              <a:rPr lang="hi-IN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ज्ञान की बातें।</a:t>
            </a:r>
            <a:r>
              <a:rPr lang="en-US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….</a:t>
            </a:r>
          </a:p>
          <a:p>
            <a:pPr marL="0" indent="0">
              <a:buNone/>
            </a:pPr>
            <a:endParaRPr lang="en-US" sz="2600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sz="2600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प्रेरितों के काम 10:38</a:t>
            </a:r>
            <a:endParaRPr lang="en-US" sz="2600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en-US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</a:t>
            </a:r>
            <a:r>
              <a:rPr lang="hi-IN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 परमेश्वर ने किस रीति से यीशु नासरी को </a:t>
            </a:r>
            <a:r>
              <a:rPr lang="hi-IN" sz="26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पवित्र आत्मा और सामर्थ से</a:t>
            </a:r>
            <a:endParaRPr lang="en-US" sz="2600" b="1" dirty="0">
              <a:solidFill>
                <a:srgbClr val="FF00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sz="26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अभिषेक किया</a:t>
            </a:r>
            <a:r>
              <a:rPr lang="hi-IN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: वह </a:t>
            </a:r>
            <a:r>
              <a:rPr lang="hi-IN" sz="26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भलाई करता</a:t>
            </a:r>
            <a:r>
              <a:rPr lang="hi-IN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और सब को जो शैतान के सताए हुए थे, </a:t>
            </a:r>
            <a:r>
              <a:rPr lang="hi-IN" sz="26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अच्छा</a:t>
            </a:r>
            <a:endParaRPr lang="en-US" sz="2600" b="1" dirty="0">
              <a:solidFill>
                <a:srgbClr val="FF00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r>
              <a:rPr lang="hi-IN" sz="26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करता फिरा</a:t>
            </a:r>
            <a:r>
              <a:rPr lang="hi-IN" sz="26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क्योंकि परमेश्वर उसके साथ था।</a:t>
            </a:r>
            <a:endParaRPr lang="en-US" sz="2600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6614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FCEC0-06FD-7841-BF82-18E5CF719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320"/>
            <a:ext cx="10515600" cy="59843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   </a:t>
            </a:r>
            <a:r>
              <a:rPr lang="hi-IN" sz="32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इसे कैसे प्राप्त करें?</a:t>
            </a:r>
            <a:endParaRPr lang="en-IN" sz="3200" b="1" dirty="0">
              <a:solidFill>
                <a:srgbClr val="FF00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180574-4EBB-AB1A-AB70-91FEB097116D}"/>
              </a:ext>
            </a:extLst>
          </p:cNvPr>
          <p:cNvSpPr txBox="1"/>
          <p:nvPr/>
        </p:nvSpPr>
        <p:spPr>
          <a:xfrm>
            <a:off x="191729" y="798592"/>
            <a:ext cx="11808542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200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यशायाह 40:31</a:t>
            </a:r>
            <a:endParaRPr lang="en-US" sz="2200" b="1" dirty="0">
              <a:solidFill>
                <a:srgbClr val="0070C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परन्तु </a:t>
            </a:r>
            <a:r>
              <a:rPr lang="hi-IN" sz="22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 यहोवा की बाट जोहते हैं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hi-IN" sz="2200" b="1" dirty="0">
                <a:solidFill>
                  <a:srgbClr val="00B05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वे नया बल प्राप्त करते जाएंगे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वे उकाबों की</a:t>
            </a:r>
            <a:endParaRPr lang="en-US" sz="2200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नाईं उड़ेंगे, वे दौड़ेंगे और श्रमित न होंगे, चलेंगे और थकित न होंगे॥</a:t>
            </a:r>
            <a:endParaRPr lang="en-US" sz="2200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hi-IN" sz="2200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 राजा 2:9</a:t>
            </a:r>
          </a:p>
          <a:p>
            <a:pPr>
              <a:lnSpc>
                <a:spcPct val="150000"/>
              </a:lnSpc>
            </a:pP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</a:t>
            </a:r>
            <a:r>
              <a:rPr lang="en-US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उनके पार पहुंचने पर एलिय्याह ने एलीशा से कहा, उस से पहिले कि मैं तेरे पास से</a:t>
            </a:r>
            <a:r>
              <a:rPr lang="en-US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उठा लिये जाऊं जो कुछ तू चाहे कि मैं तेरे लिये करूं वह मांग; एलीशा ने कहा, </a:t>
            </a:r>
            <a:r>
              <a:rPr lang="hi-IN" sz="22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तुझ में</a:t>
            </a:r>
            <a:r>
              <a:rPr lang="en-US" sz="22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sz="22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 आत्मा है, उसका दूना भाग मुझे मिल जाए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  1. </a:t>
            </a:r>
            <a:r>
              <a:rPr lang="hi-IN" sz="2200" b="1" dirty="0">
                <a:solidFill>
                  <a:srgbClr val="7030A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गिलगाल से बेतेल 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12 मील।</a:t>
            </a:r>
            <a:endParaRPr lang="en-US" sz="2200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  </a:t>
            </a:r>
            <a:r>
              <a:rPr lang="en-US" sz="2200" b="1" dirty="0">
                <a:solidFill>
                  <a:srgbClr val="7030A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2. </a:t>
            </a:r>
            <a:r>
              <a:rPr lang="hi-IN" sz="2200" b="1" dirty="0">
                <a:solidFill>
                  <a:srgbClr val="7030A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बेतेल से यरीहो 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12 मील।</a:t>
            </a:r>
            <a:endParaRPr lang="en-US" sz="2200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  </a:t>
            </a:r>
            <a:r>
              <a:rPr lang="en-US" sz="2200" b="1" dirty="0">
                <a:solidFill>
                  <a:srgbClr val="7030A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3. </a:t>
            </a:r>
            <a:r>
              <a:rPr lang="hi-IN" sz="2200" b="1" dirty="0">
                <a:solidFill>
                  <a:srgbClr val="7030A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यरीहो से यरदन 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21 मील।</a:t>
            </a:r>
            <a:r>
              <a:rPr lang="en-US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                      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 मील - 1.61 किमी, 45 मील - </a:t>
            </a:r>
            <a:r>
              <a:rPr lang="hi-IN" sz="2200" b="1" dirty="0">
                <a:solidFill>
                  <a:srgbClr val="FF00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72.45 किमी</a:t>
            </a:r>
            <a:r>
              <a:rPr lang="hi-IN" sz="22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endParaRPr lang="en-IN" sz="2800" b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711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Freeform: Shape 8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ED2CCC-BC05-B653-C131-20D7F2B4F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66291"/>
            <a:ext cx="7047923" cy="532118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2998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1516</TotalTime>
  <Words>1146</Words>
  <Application>Microsoft Macintosh PowerPoint</Application>
  <PresentationFormat>Widescreen</PresentationFormat>
  <Paragraphs>125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Anton</vt:lpstr>
      <vt:lpstr>Arial</vt:lpstr>
      <vt:lpstr>Calibri</vt:lpstr>
      <vt:lpstr>Calibri Light</vt:lpstr>
      <vt:lpstr>Nirmala Text</vt:lpstr>
      <vt:lpstr>Wingdings</vt:lpstr>
      <vt:lpstr>Office Theme</vt:lpstr>
      <vt:lpstr>PowerPoint Presentation</vt:lpstr>
      <vt:lpstr>                               अनुग्रह से उद्धार  </vt:lpstr>
      <vt:lpstr>PowerPoint Presentation</vt:lpstr>
      <vt:lpstr>PowerPoint Presentation</vt:lpstr>
      <vt:lpstr>PowerPoint Presentation</vt:lpstr>
      <vt:lpstr>1.वह हमें सिखाएगा, स्मरण कराएगा और चलाएगा।</vt:lpstr>
      <vt:lpstr>वह हमें सिखाएगा  </vt:lpstr>
      <vt:lpstr>  </vt:lpstr>
      <vt:lpstr>PowerPoint Presentation</vt:lpstr>
      <vt:lpstr>PowerPoint Presentation</vt:lpstr>
      <vt:lpstr> 2.वह हमें पवित्र जीवन  जीने की सामर्थ देता है।  </vt:lpstr>
      <vt:lpstr>PowerPoint Presentation</vt:lpstr>
      <vt:lpstr> 3.आत्मा का फल लाता है। </vt:lpstr>
      <vt:lpstr>PowerPoint Presentation</vt:lpstr>
      <vt:lpstr>4.वह हमें यीशु की तरह           बदलता है। </vt:lpstr>
      <vt:lpstr>PowerPoint Presentation</vt:lpstr>
      <vt:lpstr> 5.वह आत्मा के   वरदान देता है।  </vt:lpstr>
      <vt:lpstr>PowerPoint Presentation</vt:lpstr>
      <vt:lpstr>                       इसे कैसे प्राप्त करें?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SJM Ministry</dc:creator>
  <cp:lastModifiedBy>Gideon Abishek</cp:lastModifiedBy>
  <cp:revision>25</cp:revision>
  <dcterms:created xsi:type="dcterms:W3CDTF">2025-09-03T11:17:17Z</dcterms:created>
  <dcterms:modified xsi:type="dcterms:W3CDTF">2025-09-23T04:04:29Z</dcterms:modified>
</cp:coreProperties>
</file>